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53" r:id="rId5"/>
    <p:sldMasterId id="2147483651" r:id="rId6"/>
    <p:sldMasterId id="2147483655" r:id="rId7"/>
    <p:sldMasterId id="2147483657" r:id="rId8"/>
  </p:sldMasterIdLst>
  <p:notesMasterIdLst>
    <p:notesMasterId r:id="rId21"/>
  </p:notesMasterIdLst>
  <p:handoutMasterIdLst>
    <p:handoutMasterId r:id="rId22"/>
  </p:handoutMasterIdLst>
  <p:sldIdLst>
    <p:sldId id="256" r:id="rId9"/>
    <p:sldId id="257" r:id="rId10"/>
    <p:sldId id="265" r:id="rId11"/>
    <p:sldId id="266" r:id="rId12"/>
    <p:sldId id="267" r:id="rId13"/>
    <p:sldId id="268" r:id="rId14"/>
    <p:sldId id="269" r:id="rId15"/>
    <p:sldId id="270" r:id="rId16"/>
    <p:sldId id="271" r:id="rId17"/>
    <p:sldId id="264" r:id="rId18"/>
    <p:sldId id="273" r:id="rId19"/>
    <p:sldId id="272" r:id="rId2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5454"/>
    <a:srgbClr val="696969"/>
    <a:srgbClr val="5556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48"/>
    <p:restoredTop sz="94694"/>
  </p:normalViewPr>
  <p:slideViewPr>
    <p:cSldViewPr>
      <p:cViewPr varScale="1">
        <p:scale>
          <a:sx n="161" d="100"/>
          <a:sy n="161" d="100"/>
        </p:scale>
        <p:origin x="1184" y="200"/>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6" d="100"/>
          <a:sy n="56" d="100"/>
        </p:scale>
        <p:origin x="-287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113135-C026-4948-A4BB-C1B89BF144BC}" type="datetimeFigureOut">
              <a:rPr lang="en-IN" smtClean="0"/>
              <a:t>21/05/21</a:t>
            </a:fld>
            <a:endParaRPr lang="en-IN"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099F2D5-C16E-4FE1-888B-9CB179787F85}" type="slidenum">
              <a:rPr lang="en-IN" smtClean="0"/>
              <a:t>‹#›</a:t>
            </a:fld>
            <a:endParaRPr lang="en-IN" dirty="0"/>
          </a:p>
        </p:txBody>
      </p:sp>
    </p:spTree>
    <p:extLst>
      <p:ext uri="{BB962C8B-B14F-4D97-AF65-F5344CB8AC3E}">
        <p14:creationId xmlns:p14="http://schemas.microsoft.com/office/powerpoint/2010/main" val="403234669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70EA9F-DA69-4BF2-828B-FFE30711683F}" type="datetimeFigureOut">
              <a:rPr lang="en-IN" smtClean="0"/>
              <a:t>21/05/21</a:t>
            </a:fld>
            <a:endParaRPr lang="en-IN"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EEACE0-845F-4B7F-9AF5-7457E69D44A2}" type="slidenum">
              <a:rPr lang="en-IN" smtClean="0"/>
              <a:t>‹#›</a:t>
            </a:fld>
            <a:endParaRPr lang="en-IN" dirty="0"/>
          </a:p>
        </p:txBody>
      </p:sp>
    </p:spTree>
    <p:extLst>
      <p:ext uri="{BB962C8B-B14F-4D97-AF65-F5344CB8AC3E}">
        <p14:creationId xmlns:p14="http://schemas.microsoft.com/office/powerpoint/2010/main" val="2867799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CIN Theme 2021-1-Cover">
    <p:spTree>
      <p:nvGrpSpPr>
        <p:cNvPr id="1" name=""/>
        <p:cNvGrpSpPr/>
        <p:nvPr/>
      </p:nvGrpSpPr>
      <p:grpSpPr>
        <a:xfrm>
          <a:off x="0" y="0"/>
          <a:ext cx="0" cy="0"/>
          <a:chOff x="0" y="0"/>
          <a:chExt cx="0" cy="0"/>
        </a:xfrm>
      </p:grpSpPr>
      <p:pic>
        <p:nvPicPr>
          <p:cNvPr id="2" name="Picture 3" descr="E:\Toyota\PPT TEMPLATE DESIGN\JPEGS\PPT Design ver 03cmyk-01.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54" y="0"/>
            <a:ext cx="9141291"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6304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CIN Theme 2021-1 Content Slide">
    <p:spTree>
      <p:nvGrpSpPr>
        <p:cNvPr id="1" name=""/>
        <p:cNvGrpSpPr/>
        <p:nvPr/>
      </p:nvGrpSpPr>
      <p:grpSpPr>
        <a:xfrm>
          <a:off x="0" y="0"/>
          <a:ext cx="0" cy="0"/>
          <a:chOff x="0" y="0"/>
          <a:chExt cx="0" cy="0"/>
        </a:xfrm>
      </p:grpSpPr>
      <p:pic>
        <p:nvPicPr>
          <p:cNvPr id="2050" name="Picture 2" descr="E:\Toyota\PPT TEMPLATE DESIGN\JPEGS\PPT Design ver 03cmyk-02.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6512" y="0"/>
            <a:ext cx="9180513"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p:cNvSpPr>
            <a:spLocks noGrp="1"/>
          </p:cNvSpPr>
          <p:nvPr>
            <p:ph type="ftr" sz="quarter" idx="11"/>
          </p:nvPr>
        </p:nvSpPr>
        <p:spPr>
          <a:xfrm>
            <a:off x="35496" y="4889401"/>
            <a:ext cx="2095872" cy="274637"/>
          </a:xfrm>
          <a:prstGeom prst="rect">
            <a:avLst/>
          </a:prstGeom>
        </p:spPr>
        <p:txBody>
          <a:bodyPr/>
          <a:lstStyle>
            <a:lvl1pPr>
              <a:defRPr sz="1100">
                <a:solidFill>
                  <a:schemeClr val="bg1">
                    <a:lumMod val="75000"/>
                  </a:schemeClr>
                </a:solidFill>
              </a:defRPr>
            </a:lvl1pPr>
          </a:lstStyle>
          <a:p>
            <a:r>
              <a:rPr lang="en-IN" dirty="0"/>
              <a:t>All Rights Reserved.  Confidential.</a:t>
            </a:r>
          </a:p>
        </p:txBody>
      </p:sp>
    </p:spTree>
    <p:extLst>
      <p:ext uri="{BB962C8B-B14F-4D97-AF65-F5344CB8AC3E}">
        <p14:creationId xmlns:p14="http://schemas.microsoft.com/office/powerpoint/2010/main" val="3168075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CIN Theme 2021-1 - Section Slide 1">
    <p:spTree>
      <p:nvGrpSpPr>
        <p:cNvPr id="1" name=""/>
        <p:cNvGrpSpPr/>
        <p:nvPr/>
      </p:nvGrpSpPr>
      <p:grpSpPr>
        <a:xfrm>
          <a:off x="0" y="0"/>
          <a:ext cx="0" cy="0"/>
          <a:chOff x="0" y="0"/>
          <a:chExt cx="0" cy="0"/>
        </a:xfrm>
      </p:grpSpPr>
      <p:pic>
        <p:nvPicPr>
          <p:cNvPr id="3074" name="Picture 2" descr="E:\Toyota\PPT TEMPLATE DESIGN\JPEGS\PPT Design ver 03cmyk-04.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54" y="0"/>
            <a:ext cx="9141291"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a:spLocks noGrp="1"/>
          </p:cNvSpPr>
          <p:nvPr>
            <p:ph type="ftr" sz="quarter" idx="11"/>
          </p:nvPr>
        </p:nvSpPr>
        <p:spPr>
          <a:xfrm>
            <a:off x="179512" y="4889401"/>
            <a:ext cx="2095872" cy="274637"/>
          </a:xfrm>
          <a:prstGeom prst="rect">
            <a:avLst/>
          </a:prstGeom>
        </p:spPr>
        <p:txBody>
          <a:bodyPr/>
          <a:lstStyle>
            <a:lvl1pPr>
              <a:defRPr sz="1100"/>
            </a:lvl1pPr>
          </a:lstStyle>
          <a:p>
            <a:r>
              <a:rPr lang="en-IN" dirty="0"/>
              <a:t>All Rights Reserved.  Confidential.</a:t>
            </a:r>
          </a:p>
        </p:txBody>
      </p:sp>
    </p:spTree>
    <p:extLst>
      <p:ext uri="{BB962C8B-B14F-4D97-AF65-F5344CB8AC3E}">
        <p14:creationId xmlns:p14="http://schemas.microsoft.com/office/powerpoint/2010/main" val="3320995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CIN Theme 2021-1 Content Slide 2">
    <p:spTree>
      <p:nvGrpSpPr>
        <p:cNvPr id="1" name=""/>
        <p:cNvGrpSpPr/>
        <p:nvPr/>
      </p:nvGrpSpPr>
      <p:grpSpPr>
        <a:xfrm>
          <a:off x="0" y="0"/>
          <a:ext cx="0" cy="0"/>
          <a:chOff x="0" y="0"/>
          <a:chExt cx="0" cy="0"/>
        </a:xfrm>
      </p:grpSpPr>
      <p:pic>
        <p:nvPicPr>
          <p:cNvPr id="4098" name="Picture 2" descr="E:\Toyota\PPT TEMPLATE DESIGN\JPEGS\PPT Design ver 03cmyk-03.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54" y="0"/>
            <a:ext cx="9141291"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a:spLocks noGrp="1"/>
          </p:cNvSpPr>
          <p:nvPr>
            <p:ph type="ftr" sz="quarter" idx="11"/>
          </p:nvPr>
        </p:nvSpPr>
        <p:spPr>
          <a:xfrm>
            <a:off x="1354" y="4889401"/>
            <a:ext cx="2095872" cy="274637"/>
          </a:xfrm>
          <a:prstGeom prst="rect">
            <a:avLst/>
          </a:prstGeom>
        </p:spPr>
        <p:txBody>
          <a:bodyPr/>
          <a:lstStyle>
            <a:lvl1pPr>
              <a:defRPr sz="1100"/>
            </a:lvl1pPr>
          </a:lstStyle>
          <a:p>
            <a:r>
              <a:rPr lang="en-IN" dirty="0"/>
              <a:t>All Rights Reserved.  Confidential.</a:t>
            </a:r>
          </a:p>
        </p:txBody>
      </p:sp>
    </p:spTree>
    <p:extLst>
      <p:ext uri="{BB962C8B-B14F-4D97-AF65-F5344CB8AC3E}">
        <p14:creationId xmlns:p14="http://schemas.microsoft.com/office/powerpoint/2010/main" val="2133295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CIN Theme 2021-1 - Section Slide 2">
    <p:spTree>
      <p:nvGrpSpPr>
        <p:cNvPr id="1" name=""/>
        <p:cNvGrpSpPr/>
        <p:nvPr/>
      </p:nvGrpSpPr>
      <p:grpSpPr>
        <a:xfrm>
          <a:off x="0" y="0"/>
          <a:ext cx="0" cy="0"/>
          <a:chOff x="0" y="0"/>
          <a:chExt cx="0" cy="0"/>
        </a:xfrm>
      </p:grpSpPr>
      <p:pic>
        <p:nvPicPr>
          <p:cNvPr id="5122" name="Picture 2" descr="E:\Toyota\PPT TEMPLATE DESIGN\JPEGS\PPT Design ver 03cmyk-05.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54" y="0"/>
            <a:ext cx="9141291" cy="5143500"/>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a:spLocks noGrp="1"/>
          </p:cNvSpPr>
          <p:nvPr>
            <p:ph type="ftr" sz="quarter" idx="11"/>
          </p:nvPr>
        </p:nvSpPr>
        <p:spPr>
          <a:xfrm>
            <a:off x="99864" y="4889401"/>
            <a:ext cx="2095872" cy="274637"/>
          </a:xfrm>
          <a:prstGeom prst="rect">
            <a:avLst/>
          </a:prstGeom>
        </p:spPr>
        <p:txBody>
          <a:bodyPr/>
          <a:lstStyle>
            <a:lvl1pPr>
              <a:defRPr sz="1100"/>
            </a:lvl1pPr>
          </a:lstStyle>
          <a:p>
            <a:r>
              <a:rPr lang="en-IN" dirty="0"/>
              <a:t>All Rights Reserved.  Confidential.</a:t>
            </a:r>
          </a:p>
        </p:txBody>
      </p:sp>
    </p:spTree>
    <p:extLst>
      <p:ext uri="{BB962C8B-B14F-4D97-AF65-F5344CB8AC3E}">
        <p14:creationId xmlns:p14="http://schemas.microsoft.com/office/powerpoint/2010/main" val="2123384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CIN Theme 2021-1 Content Slide">
    <p:spTree>
      <p:nvGrpSpPr>
        <p:cNvPr id="1" name=""/>
        <p:cNvGrpSpPr/>
        <p:nvPr/>
      </p:nvGrpSpPr>
      <p:grpSpPr>
        <a:xfrm>
          <a:off x="0" y="0"/>
          <a:ext cx="0" cy="0"/>
          <a:chOff x="0" y="0"/>
          <a:chExt cx="0" cy="0"/>
        </a:xfrm>
      </p:grpSpPr>
      <p:pic>
        <p:nvPicPr>
          <p:cNvPr id="2050" name="Picture 2" descr="E:\Toyota\PPT TEMPLATE DESIGN\JPEGS\PPT Design ver 03cmyk-02.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6512" y="0"/>
            <a:ext cx="9180513"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Footer Placeholder 4"/>
          <p:cNvSpPr>
            <a:spLocks noGrp="1"/>
          </p:cNvSpPr>
          <p:nvPr>
            <p:ph type="ftr" sz="quarter" idx="11"/>
          </p:nvPr>
        </p:nvSpPr>
        <p:spPr>
          <a:xfrm>
            <a:off x="35496" y="4889401"/>
            <a:ext cx="2095872" cy="274637"/>
          </a:xfrm>
          <a:prstGeom prst="rect">
            <a:avLst/>
          </a:prstGeom>
        </p:spPr>
        <p:txBody>
          <a:bodyPr/>
          <a:lstStyle>
            <a:lvl1pPr>
              <a:defRPr sz="1100">
                <a:solidFill>
                  <a:schemeClr val="bg1">
                    <a:lumMod val="75000"/>
                  </a:schemeClr>
                </a:solidFill>
              </a:defRPr>
            </a:lvl1pPr>
          </a:lstStyle>
          <a:p>
            <a:r>
              <a:rPr lang="en-IN" dirty="0"/>
              <a:t>All Rights Reserved.  Confidential.</a:t>
            </a:r>
          </a:p>
        </p:txBody>
      </p:sp>
    </p:spTree>
    <p:extLst>
      <p:ext uri="{BB962C8B-B14F-4D97-AF65-F5344CB8AC3E}">
        <p14:creationId xmlns:p14="http://schemas.microsoft.com/office/powerpoint/2010/main" val="3164268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Content Slide">
    <p:spTree>
      <p:nvGrpSpPr>
        <p:cNvPr id="1" name=""/>
        <p:cNvGrpSpPr/>
        <p:nvPr/>
      </p:nvGrpSpPr>
      <p:grpSpPr>
        <a:xfrm>
          <a:off x="0" y="0"/>
          <a:ext cx="0" cy="0"/>
          <a:chOff x="0" y="0"/>
          <a:chExt cx="0" cy="0"/>
        </a:xfrm>
      </p:grpSpPr>
      <p:pic>
        <p:nvPicPr>
          <p:cNvPr id="1026" name="Picture 2" descr="E:\Toyota\PPT TEMPLATE DESIGN\JPEGS\BLANK SLIDE-16.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354" y="0"/>
            <a:ext cx="9141291" cy="51435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11"/>
          </p:nvPr>
        </p:nvSpPr>
        <p:spPr>
          <a:xfrm>
            <a:off x="35496" y="4889401"/>
            <a:ext cx="2095872" cy="274637"/>
          </a:xfrm>
          <a:prstGeom prst="rect">
            <a:avLst/>
          </a:prstGeom>
        </p:spPr>
        <p:txBody>
          <a:bodyPr/>
          <a:lstStyle>
            <a:lvl1pPr>
              <a:defRPr sz="1100">
                <a:solidFill>
                  <a:srgbClr val="545454"/>
                </a:solidFill>
              </a:defRPr>
            </a:lvl1pPr>
          </a:lstStyle>
          <a:p>
            <a:r>
              <a:rPr lang="en-IN" dirty="0"/>
              <a:t>All Rights Reserved.  Confidential.</a:t>
            </a:r>
          </a:p>
        </p:txBody>
      </p:sp>
    </p:spTree>
    <p:extLst>
      <p:ext uri="{BB962C8B-B14F-4D97-AF65-F5344CB8AC3E}">
        <p14:creationId xmlns:p14="http://schemas.microsoft.com/office/powerpoint/2010/main" val="17562935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230306"/>
      </p:ext>
    </p:extLst>
  </p:cSld>
  <p:clrMap bg1="lt1" tx1="dk1" bg2="lt2" tx2="dk2" accent1="accent1" accent2="accent2" accent3="accent3" accent4="accent4" accent5="accent5" accent6="accent6" hlink="hlink" folHlink="folHlink"/>
  <p:sldLayoutIdLst>
    <p:sldLayoutId id="2147483649" r:id="rId1"/>
    <p:sldLayoutId id="2147483650" r:id="rId2"/>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All Rights Reserved.  Confidential.</a:t>
            </a:r>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C0AD98F8-D8FC-4E38-86D0-2D1A2506F41C}" type="slidenum">
              <a:rPr lang="en-IN" smtClean="0"/>
              <a:t>‹#›</a:t>
            </a:fld>
            <a:endParaRPr lang="en-IN" dirty="0"/>
          </a:p>
        </p:txBody>
      </p:sp>
    </p:spTree>
    <p:extLst>
      <p:ext uri="{BB962C8B-B14F-4D97-AF65-F5344CB8AC3E}">
        <p14:creationId xmlns:p14="http://schemas.microsoft.com/office/powerpoint/2010/main" val="3111950138"/>
      </p:ext>
    </p:extLst>
  </p:cSld>
  <p:clrMap bg1="lt1" tx1="dk1" bg2="lt2" tx2="dk2" accent1="accent1" accent2="accent2" accent3="accent3" accent4="accent4" accent5="accent5" accent6="accent6" hlink="hlink" folHlink="folHlink"/>
  <p:sldLayoutIdLst>
    <p:sldLayoutId id="2147483654" r:id="rId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All Rights Reserved.  Confidential.</a:t>
            </a:r>
          </a:p>
        </p:txBody>
      </p:sp>
    </p:spTree>
    <p:extLst>
      <p:ext uri="{BB962C8B-B14F-4D97-AF65-F5344CB8AC3E}">
        <p14:creationId xmlns:p14="http://schemas.microsoft.com/office/powerpoint/2010/main" val="3820386845"/>
      </p:ext>
    </p:extLst>
  </p:cSld>
  <p:clrMap bg1="lt1" tx1="dk1" bg2="lt2" tx2="dk2" accent1="accent1" accent2="accent2" accent3="accent3" accent4="accent4" accent5="accent5" accent6="accent6" hlink="hlink" folHlink="folHlink"/>
  <p:sldLayoutIdLst>
    <p:sldLayoutId id="2147483652" r:id="rId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dirty="0"/>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All Rights Reserved.  Confidential.</a:t>
            </a:r>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7D5C1888-C281-4648-8C5D-2337778B4E33}" type="slidenum">
              <a:rPr lang="en-IN" smtClean="0"/>
              <a:t>‹#›</a:t>
            </a:fld>
            <a:endParaRPr lang="en-IN" dirty="0"/>
          </a:p>
        </p:txBody>
      </p:sp>
    </p:spTree>
    <p:extLst>
      <p:ext uri="{BB962C8B-B14F-4D97-AF65-F5344CB8AC3E}">
        <p14:creationId xmlns:p14="http://schemas.microsoft.com/office/powerpoint/2010/main" val="1084709079"/>
      </p:ext>
    </p:extLst>
  </p:cSld>
  <p:clrMap bg1="lt1" tx1="dk1" bg2="lt2" tx2="dk2" accent1="accent1" accent2="accent2" accent3="accent3" accent4="accent4" accent5="accent5" accent6="accent6" hlink="hlink" folHlink="folHlink"/>
  <p:sldLayoutIdLst>
    <p:sldLayoutId id="2147483656" r:id="rId1"/>
    <p:sldLayoutId id="2147483660" r:id="rId2"/>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1563158"/>
      </p:ext>
    </p:extLst>
  </p:cSld>
  <p:clrMap bg1="lt1" tx1="dk1" bg2="lt2" tx2="dk2" accent1="accent1" accent2="accent2" accent3="accent3" accent4="accent4" accent5="accent5" accent6="accent6" hlink="hlink" folHlink="folHlink"/>
  <p:sldLayoutIdLst>
    <p:sldLayoutId id="2147483659" r:id="rId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53679E-0C26-C142-95F0-A9DA18AD41CE}"/>
              </a:ext>
            </a:extLst>
          </p:cNvPr>
          <p:cNvSpPr txBox="1"/>
          <p:nvPr/>
        </p:nvSpPr>
        <p:spPr>
          <a:xfrm>
            <a:off x="107504" y="1491630"/>
            <a:ext cx="5400600" cy="461665"/>
          </a:xfrm>
          <a:prstGeom prst="rect">
            <a:avLst/>
          </a:prstGeom>
          <a:noFill/>
        </p:spPr>
        <p:txBody>
          <a:bodyPr wrap="square" rtlCol="0">
            <a:spAutoFit/>
          </a:bodyPr>
          <a:lstStyle/>
          <a:p>
            <a:r>
              <a:rPr lang="en-IN" sz="2400" dirty="0">
                <a:solidFill>
                  <a:srgbClr val="545454"/>
                </a:solidFill>
                <a:latin typeface="Raleway Medium" pitchFamily="34" charset="0"/>
              </a:rPr>
              <a:t>Computer Vision Interpretability</a:t>
            </a:r>
          </a:p>
        </p:txBody>
      </p:sp>
      <p:sp>
        <p:nvSpPr>
          <p:cNvPr id="7" name="TextBox 6">
            <a:extLst>
              <a:ext uri="{FF2B5EF4-FFF2-40B4-BE49-F238E27FC236}">
                <a16:creationId xmlns:a16="http://schemas.microsoft.com/office/drawing/2014/main" id="{F903618E-4F4D-8747-84EF-3C011B199E62}"/>
              </a:ext>
            </a:extLst>
          </p:cNvPr>
          <p:cNvSpPr txBox="1"/>
          <p:nvPr/>
        </p:nvSpPr>
        <p:spPr>
          <a:xfrm>
            <a:off x="107504" y="2236971"/>
            <a:ext cx="5328592" cy="400110"/>
          </a:xfrm>
          <a:prstGeom prst="rect">
            <a:avLst/>
          </a:prstGeom>
          <a:noFill/>
        </p:spPr>
        <p:txBody>
          <a:bodyPr wrap="square" rtlCol="0">
            <a:noAutofit/>
          </a:bodyPr>
          <a:lstStyle/>
          <a:p>
            <a:r>
              <a:rPr lang="en-IN" sz="2000" b="1" dirty="0"/>
              <a:t>Making Models Trustworthy</a:t>
            </a:r>
            <a:endParaRPr lang="en-IN" sz="2000" dirty="0"/>
          </a:p>
        </p:txBody>
      </p:sp>
    </p:spTree>
    <p:extLst>
      <p:ext uri="{BB962C8B-B14F-4D97-AF65-F5344CB8AC3E}">
        <p14:creationId xmlns:p14="http://schemas.microsoft.com/office/powerpoint/2010/main" val="3969426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IN" dirty="0"/>
              <a:t>External</a:t>
            </a:r>
          </a:p>
        </p:txBody>
      </p:sp>
      <p:sp>
        <p:nvSpPr>
          <p:cNvPr id="3" name="TextBox 2"/>
          <p:cNvSpPr txBox="1"/>
          <p:nvPr/>
        </p:nvSpPr>
        <p:spPr>
          <a:xfrm>
            <a:off x="4716016" y="2283718"/>
            <a:ext cx="2592288" cy="584775"/>
          </a:xfrm>
          <a:prstGeom prst="rect">
            <a:avLst/>
          </a:prstGeom>
          <a:noFill/>
        </p:spPr>
        <p:txBody>
          <a:bodyPr wrap="square" rtlCol="0">
            <a:spAutoFit/>
          </a:bodyPr>
          <a:lstStyle/>
          <a:p>
            <a:r>
              <a:rPr lang="en-IN" sz="3200" dirty="0">
                <a:solidFill>
                  <a:schemeClr val="bg1"/>
                </a:solidFill>
                <a:latin typeface="Raleway Medium" pitchFamily="34" charset="0"/>
                <a:cs typeface="Sarabun" pitchFamily="2" charset="-34"/>
              </a:rPr>
              <a:t>Thank You!</a:t>
            </a:r>
          </a:p>
        </p:txBody>
      </p:sp>
    </p:spTree>
    <p:extLst>
      <p:ext uri="{BB962C8B-B14F-4D97-AF65-F5344CB8AC3E}">
        <p14:creationId xmlns:p14="http://schemas.microsoft.com/office/powerpoint/2010/main" val="262797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B496B9F-7808-834F-9BC7-FAE7334E2D94}"/>
              </a:ext>
            </a:extLst>
          </p:cNvPr>
          <p:cNvSpPr>
            <a:spLocks noGrp="1"/>
          </p:cNvSpPr>
          <p:nvPr>
            <p:ph type="ftr" sz="quarter" idx="11"/>
          </p:nvPr>
        </p:nvSpPr>
        <p:spPr/>
        <p:txBody>
          <a:bodyPr/>
          <a:lstStyle/>
          <a:p>
            <a:r>
              <a:rPr lang="en-IN"/>
              <a:t>All Rights Reserved.  Confidential.</a:t>
            </a:r>
            <a:endParaRPr lang="en-IN" dirty="0"/>
          </a:p>
        </p:txBody>
      </p:sp>
      <p:sp>
        <p:nvSpPr>
          <p:cNvPr id="3" name="Rectangle 2">
            <a:extLst>
              <a:ext uri="{FF2B5EF4-FFF2-40B4-BE49-F238E27FC236}">
                <a16:creationId xmlns:a16="http://schemas.microsoft.com/office/drawing/2014/main" id="{5F22A96F-A06F-2C48-A9BF-4E5F8A99151E}"/>
              </a:ext>
            </a:extLst>
          </p:cNvPr>
          <p:cNvSpPr/>
          <p:nvPr/>
        </p:nvSpPr>
        <p:spPr>
          <a:xfrm>
            <a:off x="514464" y="1179918"/>
            <a:ext cx="4572000" cy="1446550"/>
          </a:xfrm>
          <a:prstGeom prst="rect">
            <a:avLst/>
          </a:prstGeom>
        </p:spPr>
        <p:txBody>
          <a:bodyPr>
            <a:spAutoFit/>
          </a:bodyPr>
          <a:lstStyle/>
          <a:p>
            <a:r>
              <a:rPr lang="en-US" sz="1100" dirty="0"/>
              <a:t>PPT in the making: https://</a:t>
            </a:r>
            <a:r>
              <a:rPr lang="en-US" sz="1100" dirty="0" err="1"/>
              <a:t>github.com</a:t>
            </a:r>
            <a:r>
              <a:rPr lang="en-US" sz="1100" dirty="0"/>
              <a:t>/harshav7/</a:t>
            </a:r>
            <a:r>
              <a:rPr lang="en-US" sz="1100" dirty="0" err="1"/>
              <a:t>pycon-github</a:t>
            </a:r>
            <a:r>
              <a:rPr lang="en-US" sz="1100" dirty="0"/>
              <a:t>/tree/main</a:t>
            </a:r>
          </a:p>
          <a:p>
            <a:r>
              <a:rPr lang="en-US" sz="1100" dirty="0" err="1"/>
              <a:t>Tensorwatch</a:t>
            </a:r>
            <a:r>
              <a:rPr lang="en-US" sz="1100" dirty="0"/>
              <a:t>: https://</a:t>
            </a:r>
            <a:r>
              <a:rPr lang="en-US" sz="1100" dirty="0" err="1"/>
              <a:t>github.com</a:t>
            </a:r>
            <a:r>
              <a:rPr lang="en-US" sz="1100" dirty="0"/>
              <a:t>/</a:t>
            </a:r>
            <a:r>
              <a:rPr lang="en-US" sz="1100" dirty="0" err="1"/>
              <a:t>microsoft</a:t>
            </a:r>
            <a:r>
              <a:rPr lang="en-US" sz="1100" dirty="0"/>
              <a:t>/</a:t>
            </a:r>
            <a:r>
              <a:rPr lang="en-US" sz="1100" dirty="0" err="1"/>
              <a:t>tensorwatch</a:t>
            </a:r>
            <a:endParaRPr lang="en-US" sz="1100" dirty="0"/>
          </a:p>
          <a:p>
            <a:r>
              <a:rPr lang="en-US" sz="1100" dirty="0" err="1"/>
              <a:t>keras</a:t>
            </a:r>
            <a:r>
              <a:rPr lang="en-US" sz="1100" dirty="0"/>
              <a:t>: https://</a:t>
            </a:r>
            <a:r>
              <a:rPr lang="en-US" sz="1100" dirty="0" err="1"/>
              <a:t>keras.io</a:t>
            </a:r>
            <a:r>
              <a:rPr lang="en-US" sz="1100" dirty="0"/>
              <a:t>/examples/vision/</a:t>
            </a:r>
            <a:r>
              <a:rPr lang="en-US" sz="1100" dirty="0" err="1"/>
              <a:t>grad_cam</a:t>
            </a:r>
            <a:r>
              <a:rPr lang="en-US" sz="1100" dirty="0"/>
              <a:t>/</a:t>
            </a:r>
          </a:p>
          <a:p>
            <a:r>
              <a:rPr lang="en-US" sz="1100" dirty="0"/>
              <a:t>My experiments curated for the talk: https://</a:t>
            </a:r>
            <a:r>
              <a:rPr lang="en-US" sz="1100" dirty="0" err="1"/>
              <a:t>github.com</a:t>
            </a:r>
            <a:r>
              <a:rPr lang="en-US" sz="1100" dirty="0"/>
              <a:t>/harshav7/</a:t>
            </a:r>
            <a:r>
              <a:rPr lang="en-US" sz="1100" dirty="0" err="1"/>
              <a:t>ComputerVisionInterpretability</a:t>
            </a:r>
            <a:r>
              <a:rPr lang="en-US" sz="1100" dirty="0"/>
              <a:t>, https://</a:t>
            </a:r>
            <a:r>
              <a:rPr lang="en-US" sz="1100" dirty="0" err="1"/>
              <a:t>github.com</a:t>
            </a:r>
            <a:r>
              <a:rPr lang="en-US" sz="1100" dirty="0"/>
              <a:t>/harshav7/visualization</a:t>
            </a:r>
          </a:p>
          <a:p>
            <a:r>
              <a:rPr lang="en-US" sz="1100" dirty="0"/>
              <a:t>CVPR talk: https://</a:t>
            </a:r>
            <a:r>
              <a:rPr lang="en-US" sz="1100" dirty="0" err="1"/>
              <a:t>www.youtube.com</a:t>
            </a:r>
            <a:r>
              <a:rPr lang="en-US" sz="1100" dirty="0"/>
              <a:t>/</a:t>
            </a:r>
            <a:r>
              <a:rPr lang="en-US" sz="1100" dirty="0" err="1"/>
              <a:t>watch?v</a:t>
            </a:r>
            <a:r>
              <a:rPr lang="en-US" sz="1100" dirty="0"/>
              <a:t>=1aSS5GEH58U</a:t>
            </a:r>
          </a:p>
          <a:p>
            <a:r>
              <a:rPr lang="en-US" sz="1100" dirty="0"/>
              <a:t>Books and papers: https://</a:t>
            </a:r>
            <a:r>
              <a:rPr lang="en-US" sz="1100" dirty="0" err="1"/>
              <a:t>github.com</a:t>
            </a:r>
            <a:r>
              <a:rPr lang="en-US" sz="1100" dirty="0"/>
              <a:t>/harshav7/</a:t>
            </a:r>
            <a:r>
              <a:rPr lang="en-US" sz="1100" dirty="0" err="1"/>
              <a:t>pycon-github</a:t>
            </a:r>
            <a:r>
              <a:rPr lang="en-US" sz="1100" dirty="0"/>
              <a:t>/tree/main</a:t>
            </a:r>
          </a:p>
        </p:txBody>
      </p:sp>
      <p:sp>
        <p:nvSpPr>
          <p:cNvPr id="4" name="Rectangle 3">
            <a:extLst>
              <a:ext uri="{FF2B5EF4-FFF2-40B4-BE49-F238E27FC236}">
                <a16:creationId xmlns:a16="http://schemas.microsoft.com/office/drawing/2014/main" id="{7AA20AC0-6324-954E-83B8-C409E31117AF}"/>
              </a:ext>
            </a:extLst>
          </p:cNvPr>
          <p:cNvSpPr/>
          <p:nvPr/>
        </p:nvSpPr>
        <p:spPr>
          <a:xfrm>
            <a:off x="467544" y="498608"/>
            <a:ext cx="4572000" cy="461665"/>
          </a:xfrm>
          <a:prstGeom prst="rect">
            <a:avLst/>
          </a:prstGeom>
        </p:spPr>
        <p:txBody>
          <a:bodyPr>
            <a:spAutoFit/>
          </a:bodyPr>
          <a:lstStyle/>
          <a:p>
            <a:r>
              <a:rPr lang="en-US" sz="1200" dirty="0"/>
              <a:t>Knowledge of Deep Learning Image classification and basic understanding of backpropagation. </a:t>
            </a:r>
          </a:p>
        </p:txBody>
      </p:sp>
      <p:sp>
        <p:nvSpPr>
          <p:cNvPr id="5" name="Rectangle 4">
            <a:extLst>
              <a:ext uri="{FF2B5EF4-FFF2-40B4-BE49-F238E27FC236}">
                <a16:creationId xmlns:a16="http://schemas.microsoft.com/office/drawing/2014/main" id="{C2B840CA-4D4C-0E4C-AB9A-DD99D3298E38}"/>
              </a:ext>
            </a:extLst>
          </p:cNvPr>
          <p:cNvSpPr/>
          <p:nvPr/>
        </p:nvSpPr>
        <p:spPr>
          <a:xfrm>
            <a:off x="3491880" y="3723878"/>
            <a:ext cx="4572000" cy="646331"/>
          </a:xfrm>
          <a:prstGeom prst="rect">
            <a:avLst/>
          </a:prstGeom>
        </p:spPr>
        <p:txBody>
          <a:bodyPr>
            <a:spAutoFit/>
          </a:bodyPr>
          <a:lstStyle/>
          <a:p>
            <a:r>
              <a:rPr lang="en-US" dirty="0"/>
              <a:t>https://</a:t>
            </a:r>
            <a:r>
              <a:rPr lang="en-US" dirty="0" err="1"/>
              <a:t>www.youtube.com</a:t>
            </a:r>
            <a:r>
              <a:rPr lang="en-US" dirty="0"/>
              <a:t>/</a:t>
            </a:r>
            <a:r>
              <a:rPr lang="en-US" dirty="0" err="1"/>
              <a:t>watch?v</a:t>
            </a:r>
            <a:r>
              <a:rPr lang="en-US" dirty="0"/>
              <a:t>=AruupR4MsOY</a:t>
            </a:r>
          </a:p>
        </p:txBody>
      </p:sp>
      <p:sp>
        <p:nvSpPr>
          <p:cNvPr id="6" name="Rectangle 5">
            <a:extLst>
              <a:ext uri="{FF2B5EF4-FFF2-40B4-BE49-F238E27FC236}">
                <a16:creationId xmlns:a16="http://schemas.microsoft.com/office/drawing/2014/main" id="{F44CB048-482E-A346-92C1-D790CDFF0B22}"/>
              </a:ext>
            </a:extLst>
          </p:cNvPr>
          <p:cNvSpPr/>
          <p:nvPr/>
        </p:nvSpPr>
        <p:spPr>
          <a:xfrm>
            <a:off x="2915816" y="2664979"/>
            <a:ext cx="4572000" cy="900246"/>
          </a:xfrm>
          <a:prstGeom prst="rect">
            <a:avLst/>
          </a:prstGeom>
        </p:spPr>
        <p:txBody>
          <a:bodyPr>
            <a:spAutoFit/>
          </a:bodyPr>
          <a:lstStyle/>
          <a:p>
            <a:r>
              <a:rPr lang="en-US" sz="1050" dirty="0" err="1"/>
              <a:t>Harshavardhan</a:t>
            </a:r>
            <a:r>
              <a:rPr lang="en-US" sz="1050" dirty="0"/>
              <a:t> is a deep learning computer vision Engineer at Toyota connected. Over the last 3+ years, he has worked on numerous computer vision tasks in robotics, autonomous cars, infotainment systems. He believes understanding the working of ML models can help us build reliable, simpler, faster, and better models.</a:t>
            </a:r>
          </a:p>
        </p:txBody>
      </p:sp>
    </p:spTree>
    <p:extLst>
      <p:ext uri="{BB962C8B-B14F-4D97-AF65-F5344CB8AC3E}">
        <p14:creationId xmlns:p14="http://schemas.microsoft.com/office/powerpoint/2010/main" val="1096754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1B6DC1E-038C-F647-AB5B-FA9DA5B5E0DB}"/>
              </a:ext>
            </a:extLst>
          </p:cNvPr>
          <p:cNvSpPr>
            <a:spLocks noGrp="1"/>
          </p:cNvSpPr>
          <p:nvPr>
            <p:ph type="ftr" sz="quarter" idx="11"/>
          </p:nvPr>
        </p:nvSpPr>
        <p:spPr/>
        <p:txBody>
          <a:bodyPr/>
          <a:lstStyle/>
          <a:p>
            <a:r>
              <a:rPr lang="en-IN"/>
              <a:t>All Rights Reserved.  Confidential.</a:t>
            </a:r>
            <a:endParaRPr lang="en-IN" dirty="0"/>
          </a:p>
        </p:txBody>
      </p:sp>
      <p:sp>
        <p:nvSpPr>
          <p:cNvPr id="3" name="TextBox 2">
            <a:extLst>
              <a:ext uri="{FF2B5EF4-FFF2-40B4-BE49-F238E27FC236}">
                <a16:creationId xmlns:a16="http://schemas.microsoft.com/office/drawing/2014/main" id="{FE2D5E4F-41CC-154B-924A-5AC688B743C2}"/>
              </a:ext>
            </a:extLst>
          </p:cNvPr>
          <p:cNvSpPr txBox="1"/>
          <p:nvPr/>
        </p:nvSpPr>
        <p:spPr>
          <a:xfrm>
            <a:off x="611560" y="1032867"/>
            <a:ext cx="6828224" cy="3077766"/>
          </a:xfrm>
          <a:prstGeom prst="rect">
            <a:avLst/>
          </a:prstGeom>
          <a:noFill/>
        </p:spPr>
        <p:txBody>
          <a:bodyPr wrap="square" rtlCol="0">
            <a:spAutoFit/>
          </a:bodyPr>
          <a:lstStyle/>
          <a:p>
            <a:r>
              <a:rPr lang="en-US" sz="1600" dirty="0">
                <a:solidFill>
                  <a:srgbClr val="545454"/>
                </a:solidFill>
              </a:rPr>
              <a:t>We have a vast number of architectures/backbones to carry out Image classification, Object detection, 3d-estimation estimation, </a:t>
            </a:r>
            <a:r>
              <a:rPr lang="en-US" sz="1600" dirty="0" err="1">
                <a:solidFill>
                  <a:srgbClr val="545454"/>
                </a:solidFill>
              </a:rPr>
              <a:t>keypoint</a:t>
            </a:r>
            <a:r>
              <a:rPr lang="en-US" sz="1600" dirty="0">
                <a:solidFill>
                  <a:srgbClr val="545454"/>
                </a:solidFill>
              </a:rPr>
              <a:t>, etc. Most of the models are judged based on accuracy metrics such as precision and recall of validation and test set. While it is important to note the model accuracy scores, we have no way to check why the model responded the way it did. Deploying any real-world safety-critical applications without understanding the models in depth can have unintended side effects.</a:t>
            </a:r>
          </a:p>
          <a:p>
            <a:r>
              <a:rPr lang="en-US" sz="1600" dirty="0">
                <a:solidFill>
                  <a:srgbClr val="545454"/>
                </a:solidFill>
              </a:rPr>
              <a:t>Model Interpretability gives us the ability to understand the working of the model at a reasonable depth. We will be showing some experiments with saliency maps and also talking about how using them one can understand and improve the model performance.</a:t>
            </a:r>
          </a:p>
          <a:p>
            <a:endParaRPr lang="en-US" sz="1600" dirty="0">
              <a:solidFill>
                <a:srgbClr val="545454"/>
              </a:solidFill>
            </a:endParaRPr>
          </a:p>
        </p:txBody>
      </p:sp>
    </p:spTree>
    <p:extLst>
      <p:ext uri="{BB962C8B-B14F-4D97-AF65-F5344CB8AC3E}">
        <p14:creationId xmlns:p14="http://schemas.microsoft.com/office/powerpoint/2010/main" val="1649606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5364088" y="122265"/>
            <a:ext cx="3024336" cy="584775"/>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What to Expect</a:t>
            </a:r>
          </a:p>
        </p:txBody>
      </p:sp>
      <p:sp>
        <p:nvSpPr>
          <p:cNvPr id="7" name="TextBox 6">
            <a:extLst>
              <a:ext uri="{FF2B5EF4-FFF2-40B4-BE49-F238E27FC236}">
                <a16:creationId xmlns:a16="http://schemas.microsoft.com/office/drawing/2014/main" id="{58C49B87-F835-B844-9560-0841A0A5DB36}"/>
              </a:ext>
            </a:extLst>
          </p:cNvPr>
          <p:cNvSpPr txBox="1"/>
          <p:nvPr/>
        </p:nvSpPr>
        <p:spPr>
          <a:xfrm>
            <a:off x="579409" y="1203598"/>
            <a:ext cx="7985181" cy="3477875"/>
          </a:xfrm>
          <a:prstGeom prst="rect">
            <a:avLst/>
          </a:prstGeom>
          <a:noFill/>
        </p:spPr>
        <p:txBody>
          <a:bodyPr wrap="square" rtlCol="0">
            <a:spAutoFit/>
          </a:bodyPr>
          <a:lstStyle/>
          <a:p>
            <a:r>
              <a:rPr lang="en-IN" sz="2000" dirty="0">
                <a:solidFill>
                  <a:srgbClr val="545454"/>
                </a:solidFill>
              </a:rPr>
              <a:t>By the end of this talk, you will understand</a:t>
            </a:r>
          </a:p>
          <a:p>
            <a:endParaRPr lang="en-IN" sz="2000" dirty="0">
              <a:solidFill>
                <a:srgbClr val="545454"/>
              </a:solidFill>
            </a:endParaRPr>
          </a:p>
          <a:p>
            <a:pPr marL="342900" indent="-342900">
              <a:buFont typeface="Courier New" panose="02070309020205020404" pitchFamily="49" charset="0"/>
              <a:buChar char="o"/>
            </a:pPr>
            <a:r>
              <a:rPr lang="en-IN" sz="2000" dirty="0">
                <a:solidFill>
                  <a:srgbClr val="545454"/>
                </a:solidFill>
              </a:rPr>
              <a:t>Why do we need Model Interpretability ?</a:t>
            </a:r>
          </a:p>
          <a:p>
            <a:pPr marL="342900" indent="-342900">
              <a:buFont typeface="Courier New" panose="02070309020205020404" pitchFamily="49" charset="0"/>
              <a:buChar char="o"/>
            </a:pPr>
            <a:r>
              <a:rPr lang="en-IN" sz="2000" dirty="0">
                <a:solidFill>
                  <a:srgbClr val="545454"/>
                </a:solidFill>
              </a:rPr>
              <a:t>What is model Interpretability ?</a:t>
            </a:r>
          </a:p>
          <a:p>
            <a:pPr marL="342900" indent="-342900">
              <a:buFont typeface="Courier New" panose="02070309020205020404" pitchFamily="49" charset="0"/>
              <a:buChar char="o"/>
            </a:pPr>
            <a:r>
              <a:rPr lang="en-IN" sz="2000" dirty="0">
                <a:solidFill>
                  <a:srgbClr val="545454"/>
                </a:solidFill>
              </a:rPr>
              <a:t>Types/Stages in improving model Interpretability ?</a:t>
            </a:r>
          </a:p>
          <a:p>
            <a:pPr marL="342900" indent="-342900">
              <a:buFont typeface="Courier New" panose="02070309020205020404" pitchFamily="49" charset="0"/>
              <a:buChar char="o"/>
            </a:pPr>
            <a:r>
              <a:rPr lang="en-IN" sz="2000" dirty="0">
                <a:solidFill>
                  <a:srgbClr val="545454"/>
                </a:solidFill>
              </a:rPr>
              <a:t>How to improve model accuracy using Interpretability ?</a:t>
            </a:r>
          </a:p>
          <a:p>
            <a:pPr marL="342900" indent="-342900">
              <a:buFont typeface="Courier New" panose="02070309020205020404" pitchFamily="49" charset="0"/>
              <a:buChar char="o"/>
            </a:pPr>
            <a:r>
              <a:rPr lang="en-IN" sz="2000" dirty="0">
                <a:solidFill>
                  <a:srgbClr val="545454"/>
                </a:solidFill>
              </a:rPr>
              <a:t>Experiments with model Interpretability</a:t>
            </a:r>
          </a:p>
          <a:p>
            <a:pPr marL="342900" indent="-342900">
              <a:buFont typeface="Courier New" panose="02070309020205020404" pitchFamily="49" charset="0"/>
              <a:buChar char="o"/>
            </a:pPr>
            <a:r>
              <a:rPr lang="en-IN" sz="2000" dirty="0">
                <a:solidFill>
                  <a:srgbClr val="545454"/>
                </a:solidFill>
              </a:rPr>
              <a:t>Toolkits for CV interpretability : Torch vision, Boilerplate codes in TF &amp; </a:t>
            </a:r>
            <a:r>
              <a:rPr lang="en-IN" sz="2000" dirty="0" err="1">
                <a:solidFill>
                  <a:srgbClr val="545454"/>
                </a:solidFill>
              </a:rPr>
              <a:t>Pytorch</a:t>
            </a:r>
            <a:r>
              <a:rPr lang="en-IN" sz="2000" dirty="0">
                <a:solidFill>
                  <a:srgbClr val="545454"/>
                </a:solidFill>
              </a:rPr>
              <a:t> </a:t>
            </a:r>
          </a:p>
          <a:p>
            <a:pPr marL="342900" indent="-342900">
              <a:buFont typeface="Courier New" panose="02070309020205020404" pitchFamily="49" charset="0"/>
              <a:buChar char="o"/>
            </a:pPr>
            <a:endParaRPr lang="en-IN" sz="2000" dirty="0">
              <a:solidFill>
                <a:srgbClr val="545454"/>
              </a:solidFill>
            </a:endParaRPr>
          </a:p>
          <a:p>
            <a:pPr marL="342900" indent="-342900">
              <a:buFont typeface="Courier New" panose="02070309020205020404" pitchFamily="49" charset="0"/>
              <a:buChar char="o"/>
            </a:pPr>
            <a:endParaRPr lang="en-IN" sz="2000" dirty="0">
              <a:solidFill>
                <a:srgbClr val="545454"/>
              </a:solidFill>
            </a:endParaRPr>
          </a:p>
        </p:txBody>
      </p:sp>
    </p:spTree>
    <p:extLst>
      <p:ext uri="{BB962C8B-B14F-4D97-AF65-F5344CB8AC3E}">
        <p14:creationId xmlns:p14="http://schemas.microsoft.com/office/powerpoint/2010/main" val="3358740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5364088" y="122265"/>
            <a:ext cx="3024336" cy="1077218"/>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Why Interpretability</a:t>
            </a:r>
          </a:p>
        </p:txBody>
      </p:sp>
      <p:sp>
        <p:nvSpPr>
          <p:cNvPr id="7" name="TextBox 6">
            <a:extLst>
              <a:ext uri="{FF2B5EF4-FFF2-40B4-BE49-F238E27FC236}">
                <a16:creationId xmlns:a16="http://schemas.microsoft.com/office/drawing/2014/main" id="{58C49B87-F835-B844-9560-0841A0A5DB36}"/>
              </a:ext>
            </a:extLst>
          </p:cNvPr>
          <p:cNvSpPr txBox="1"/>
          <p:nvPr/>
        </p:nvSpPr>
        <p:spPr>
          <a:xfrm>
            <a:off x="579409" y="1203598"/>
            <a:ext cx="7985181" cy="2862322"/>
          </a:xfrm>
          <a:prstGeom prst="rect">
            <a:avLst/>
          </a:prstGeom>
          <a:noFill/>
        </p:spPr>
        <p:txBody>
          <a:bodyPr wrap="square" rtlCol="0">
            <a:spAutoFit/>
          </a:bodyPr>
          <a:lstStyle/>
          <a:p>
            <a:pPr marL="285750" indent="-285750">
              <a:buFontTx/>
              <a:buChar char="-"/>
            </a:pPr>
            <a:r>
              <a:rPr lang="en-US" sz="2000" dirty="0">
                <a:solidFill>
                  <a:srgbClr val="545454"/>
                </a:solidFill>
              </a:rPr>
              <a:t>Most of the models are judged based on accuracy metrics such as precision and recall of validation and test set. </a:t>
            </a:r>
          </a:p>
          <a:p>
            <a:pPr marL="285750" indent="-285750">
              <a:buFontTx/>
              <a:buChar char="-"/>
            </a:pPr>
            <a:r>
              <a:rPr lang="en-US" sz="2000" dirty="0">
                <a:solidFill>
                  <a:srgbClr val="545454"/>
                </a:solidFill>
              </a:rPr>
              <a:t>While it is important to note the model accuracy scores, we have no way to check why the model responded the way it did. </a:t>
            </a:r>
          </a:p>
          <a:p>
            <a:pPr marL="285750" indent="-285750">
              <a:buFontTx/>
              <a:buChar char="-"/>
            </a:pPr>
            <a:r>
              <a:rPr lang="en-US" sz="2000" dirty="0">
                <a:solidFill>
                  <a:srgbClr val="545454"/>
                </a:solidFill>
              </a:rPr>
              <a:t>Deploying any real-world safety-critical applications without understanding the models in depth can have unintended side effects.</a:t>
            </a:r>
          </a:p>
          <a:p>
            <a:pPr marL="285750" indent="-285750">
              <a:buFontTx/>
              <a:buChar char="-"/>
            </a:pPr>
            <a:r>
              <a:rPr lang="en-US" sz="2000" dirty="0">
                <a:solidFill>
                  <a:srgbClr val="545454"/>
                </a:solidFill>
              </a:rPr>
              <a:t>Model Interpretability gives us the ability to understand the reasoning behind the model’s decision.</a:t>
            </a:r>
          </a:p>
          <a:p>
            <a:endParaRPr lang="en-US" sz="2000" dirty="0">
              <a:solidFill>
                <a:srgbClr val="545454"/>
              </a:solidFill>
            </a:endParaRPr>
          </a:p>
        </p:txBody>
      </p:sp>
    </p:spTree>
    <p:extLst>
      <p:ext uri="{BB962C8B-B14F-4D97-AF65-F5344CB8AC3E}">
        <p14:creationId xmlns:p14="http://schemas.microsoft.com/office/powerpoint/2010/main" val="955579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5364088" y="122265"/>
            <a:ext cx="3024336" cy="1077218"/>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What is model Interpretability</a:t>
            </a:r>
          </a:p>
        </p:txBody>
      </p:sp>
    </p:spTree>
    <p:extLst>
      <p:ext uri="{BB962C8B-B14F-4D97-AF65-F5344CB8AC3E}">
        <p14:creationId xmlns:p14="http://schemas.microsoft.com/office/powerpoint/2010/main" val="1301993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3779912" y="122265"/>
            <a:ext cx="4608512" cy="1077218"/>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Stages/Types of Model Interpretability</a:t>
            </a:r>
          </a:p>
        </p:txBody>
      </p:sp>
    </p:spTree>
    <p:extLst>
      <p:ext uri="{BB962C8B-B14F-4D97-AF65-F5344CB8AC3E}">
        <p14:creationId xmlns:p14="http://schemas.microsoft.com/office/powerpoint/2010/main" val="2133305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3779912" y="122265"/>
            <a:ext cx="4608512" cy="1077218"/>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Common Misunderstandings</a:t>
            </a:r>
          </a:p>
        </p:txBody>
      </p:sp>
    </p:spTree>
    <p:extLst>
      <p:ext uri="{BB962C8B-B14F-4D97-AF65-F5344CB8AC3E}">
        <p14:creationId xmlns:p14="http://schemas.microsoft.com/office/powerpoint/2010/main" val="949223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3779912" y="122265"/>
            <a:ext cx="4608512" cy="584775"/>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Experiments</a:t>
            </a:r>
          </a:p>
        </p:txBody>
      </p:sp>
    </p:spTree>
    <p:extLst>
      <p:ext uri="{BB962C8B-B14F-4D97-AF65-F5344CB8AC3E}">
        <p14:creationId xmlns:p14="http://schemas.microsoft.com/office/powerpoint/2010/main" val="2722020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3779912" y="122265"/>
            <a:ext cx="4608512" cy="1077218"/>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Good Practices and ways to improve Model</a:t>
            </a:r>
          </a:p>
        </p:txBody>
      </p:sp>
    </p:spTree>
    <p:extLst>
      <p:ext uri="{BB962C8B-B14F-4D97-AF65-F5344CB8AC3E}">
        <p14:creationId xmlns:p14="http://schemas.microsoft.com/office/powerpoint/2010/main" val="1833631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IN" dirty="0"/>
              <a:t>External</a:t>
            </a:r>
          </a:p>
        </p:txBody>
      </p:sp>
      <p:sp>
        <p:nvSpPr>
          <p:cNvPr id="5" name="TextBox 4"/>
          <p:cNvSpPr txBox="1"/>
          <p:nvPr/>
        </p:nvSpPr>
        <p:spPr>
          <a:xfrm>
            <a:off x="3779912" y="122265"/>
            <a:ext cx="4608512" cy="584775"/>
          </a:xfrm>
          <a:prstGeom prst="rect">
            <a:avLst/>
          </a:prstGeom>
          <a:noFill/>
        </p:spPr>
        <p:txBody>
          <a:bodyPr wrap="square" rtlCol="0">
            <a:spAutoFit/>
          </a:bodyPr>
          <a:lstStyle/>
          <a:p>
            <a:r>
              <a:rPr lang="en-IN" sz="3200" dirty="0">
                <a:solidFill>
                  <a:srgbClr val="545454"/>
                </a:solidFill>
                <a:latin typeface="Raleway" pitchFamily="34" charset="0"/>
                <a:cs typeface="Sarabun" pitchFamily="2" charset="-34"/>
              </a:rPr>
              <a:t>Python in Use</a:t>
            </a:r>
          </a:p>
        </p:txBody>
      </p:sp>
      <p:sp>
        <p:nvSpPr>
          <p:cNvPr id="2" name="Rectangle 1">
            <a:extLst>
              <a:ext uri="{FF2B5EF4-FFF2-40B4-BE49-F238E27FC236}">
                <a16:creationId xmlns:a16="http://schemas.microsoft.com/office/drawing/2014/main" id="{3614679F-7BCF-6C44-95D4-EC165A4BAF72}"/>
              </a:ext>
            </a:extLst>
          </p:cNvPr>
          <p:cNvSpPr/>
          <p:nvPr/>
        </p:nvSpPr>
        <p:spPr>
          <a:xfrm>
            <a:off x="251520" y="1131590"/>
            <a:ext cx="8208912" cy="2585323"/>
          </a:xfrm>
          <a:prstGeom prst="rect">
            <a:avLst/>
          </a:prstGeom>
        </p:spPr>
        <p:txBody>
          <a:bodyPr wrap="square">
            <a:spAutoFit/>
          </a:bodyPr>
          <a:lstStyle/>
          <a:p>
            <a:pPr marL="285750" indent="-285750">
              <a:buFont typeface="Courier New" panose="02070309020205020404" pitchFamily="49" charset="0"/>
              <a:buChar char="o"/>
            </a:pPr>
            <a:r>
              <a:rPr lang="en-US" dirty="0">
                <a:solidFill>
                  <a:srgbClr val="545454"/>
                </a:solidFill>
              </a:rPr>
              <a:t>Python + </a:t>
            </a:r>
            <a:r>
              <a:rPr lang="en-US" dirty="0" err="1">
                <a:solidFill>
                  <a:srgbClr val="545454"/>
                </a:solidFill>
              </a:rPr>
              <a:t>Jupyter</a:t>
            </a:r>
            <a:r>
              <a:rPr lang="en-US" dirty="0">
                <a:solidFill>
                  <a:srgbClr val="545454"/>
                </a:solidFill>
              </a:rPr>
              <a:t> notebooks comes in handy to generate and visualize saliency maps and intra model layers.</a:t>
            </a:r>
          </a:p>
          <a:p>
            <a:pPr marL="285750" indent="-285750">
              <a:buFont typeface="Courier New" panose="02070309020205020404" pitchFamily="49" charset="0"/>
              <a:buChar char="o"/>
            </a:pPr>
            <a:r>
              <a:rPr lang="en-US" dirty="0">
                <a:solidFill>
                  <a:srgbClr val="545454"/>
                </a:solidFill>
              </a:rPr>
              <a:t>Generating special saliency map yard sticks and using those yard sticks to validate future model roll-outs is possible with the help of python pipeline.</a:t>
            </a:r>
          </a:p>
          <a:p>
            <a:pPr marL="285750" indent="-285750">
              <a:buFont typeface="Courier New" panose="02070309020205020404" pitchFamily="49" charset="0"/>
              <a:buChar char="o"/>
            </a:pPr>
            <a:r>
              <a:rPr lang="en-US" dirty="0">
                <a:solidFill>
                  <a:srgbClr val="545454"/>
                </a:solidFill>
              </a:rPr>
              <a:t>It is easy to store the model evaluation results in Python data frame and analyze the reason for failure.</a:t>
            </a:r>
          </a:p>
          <a:p>
            <a:pPr marL="285750" indent="-285750">
              <a:buFont typeface="Courier New" panose="02070309020205020404" pitchFamily="49" charset="0"/>
              <a:buChar char="o"/>
            </a:pPr>
            <a:r>
              <a:rPr lang="en-US" dirty="0">
                <a:solidFill>
                  <a:srgbClr val="545454"/>
                </a:solidFill>
              </a:rPr>
              <a:t>All of the functionalities in the proposed idea greatly rely on packages available in Python. The Pachyderm pipeline uses packages such as </a:t>
            </a:r>
            <a:r>
              <a:rPr lang="en-US" dirty="0" err="1">
                <a:solidFill>
                  <a:srgbClr val="545454"/>
                </a:solidFill>
              </a:rPr>
              <a:t>tensorwatch</a:t>
            </a:r>
            <a:r>
              <a:rPr lang="en-US" dirty="0">
                <a:solidFill>
                  <a:srgbClr val="545454"/>
                </a:solidFill>
              </a:rPr>
              <a:t>, </a:t>
            </a:r>
            <a:r>
              <a:rPr lang="en-US" dirty="0" err="1">
                <a:solidFill>
                  <a:srgbClr val="545454"/>
                </a:solidFill>
              </a:rPr>
              <a:t>tensorflow</a:t>
            </a:r>
            <a:r>
              <a:rPr lang="en-US" dirty="0">
                <a:solidFill>
                  <a:srgbClr val="545454"/>
                </a:solidFill>
              </a:rPr>
              <a:t>, </a:t>
            </a:r>
            <a:r>
              <a:rPr lang="en-US" dirty="0" err="1">
                <a:solidFill>
                  <a:srgbClr val="545454"/>
                </a:solidFill>
              </a:rPr>
              <a:t>pytorch</a:t>
            </a:r>
            <a:r>
              <a:rPr lang="en-US" dirty="0">
                <a:solidFill>
                  <a:srgbClr val="545454"/>
                </a:solidFill>
              </a:rPr>
              <a:t>, </a:t>
            </a:r>
            <a:r>
              <a:rPr lang="en-IN" dirty="0">
                <a:solidFill>
                  <a:srgbClr val="545454"/>
                </a:solidFill>
              </a:rPr>
              <a:t>auto-</a:t>
            </a:r>
            <a:r>
              <a:rPr lang="en-IN" dirty="0" err="1">
                <a:solidFill>
                  <a:srgbClr val="545454"/>
                </a:solidFill>
              </a:rPr>
              <a:t>sklerarn</a:t>
            </a:r>
            <a:r>
              <a:rPr lang="en-IN" dirty="0">
                <a:solidFill>
                  <a:srgbClr val="545454"/>
                </a:solidFill>
              </a:rPr>
              <a:t>, </a:t>
            </a:r>
            <a:r>
              <a:rPr lang="en-IN" dirty="0" err="1">
                <a:solidFill>
                  <a:srgbClr val="545454"/>
                </a:solidFill>
              </a:rPr>
              <a:t>hyperopt</a:t>
            </a:r>
            <a:r>
              <a:rPr lang="en-IN" dirty="0">
                <a:solidFill>
                  <a:srgbClr val="545454"/>
                </a:solidFill>
              </a:rPr>
              <a:t>, Transformers, </a:t>
            </a:r>
            <a:r>
              <a:rPr lang="en-IN" dirty="0" err="1">
                <a:solidFill>
                  <a:srgbClr val="545454"/>
                </a:solidFill>
              </a:rPr>
              <a:t>Tf</a:t>
            </a:r>
            <a:r>
              <a:rPr lang="en-IN" dirty="0">
                <a:solidFill>
                  <a:srgbClr val="545454"/>
                </a:solidFill>
              </a:rPr>
              <a:t>-hub packages etc</a:t>
            </a:r>
            <a:endParaRPr lang="en-US" dirty="0">
              <a:solidFill>
                <a:srgbClr val="545454"/>
              </a:solidFill>
            </a:endParaRPr>
          </a:p>
        </p:txBody>
      </p:sp>
    </p:spTree>
    <p:extLst>
      <p:ext uri="{BB962C8B-B14F-4D97-AF65-F5344CB8AC3E}">
        <p14:creationId xmlns:p14="http://schemas.microsoft.com/office/powerpoint/2010/main" val="2157555136"/>
      </p:ext>
    </p:extLst>
  </p:cSld>
  <p:clrMapOvr>
    <a:masterClrMapping/>
  </p:clrMapOvr>
</p:sld>
</file>

<file path=ppt/theme/theme1.xml><?xml version="1.0" encoding="utf-8"?>
<a:theme xmlns:a="http://schemas.openxmlformats.org/drawingml/2006/main" name="Office Theme">
  <a:themeElements>
    <a:clrScheme name="Toyota Colors">
      <a:dk1>
        <a:srgbClr val="DE2935"/>
      </a:dk1>
      <a:lt1>
        <a:sysClr val="window" lastClr="FFFFFF"/>
      </a:lt1>
      <a:dk2>
        <a:srgbClr val="BE2189"/>
      </a:dk2>
      <a:lt2>
        <a:srgbClr val="F8DB35"/>
      </a:lt2>
      <a:accent1>
        <a:srgbClr val="DE2935"/>
      </a:accent1>
      <a:accent2>
        <a:srgbClr val="E43090"/>
      </a:accent2>
      <a:accent3>
        <a:srgbClr val="F8DB35"/>
      </a:accent3>
      <a:accent4>
        <a:srgbClr val="A4AD3C"/>
      </a:accent4>
      <a:accent5>
        <a:srgbClr val="BE2189"/>
      </a:accent5>
      <a:accent6>
        <a:srgbClr val="95C1D3"/>
      </a:accent6>
      <a:hlink>
        <a:srgbClr val="4BACC6"/>
      </a:hlink>
      <a:folHlink>
        <a:srgbClr val="FF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Design">
  <a:themeElements>
    <a:clrScheme name="Toyota Colors">
      <a:dk1>
        <a:srgbClr val="DE2935"/>
      </a:dk1>
      <a:lt1>
        <a:sysClr val="window" lastClr="FFFFFF"/>
      </a:lt1>
      <a:dk2>
        <a:srgbClr val="BE2189"/>
      </a:dk2>
      <a:lt2>
        <a:srgbClr val="F8DB35"/>
      </a:lt2>
      <a:accent1>
        <a:srgbClr val="DE2935"/>
      </a:accent1>
      <a:accent2>
        <a:srgbClr val="E43090"/>
      </a:accent2>
      <a:accent3>
        <a:srgbClr val="F8DB35"/>
      </a:accent3>
      <a:accent4>
        <a:srgbClr val="A4AD3C"/>
      </a:accent4>
      <a:accent5>
        <a:srgbClr val="BE2189"/>
      </a:accent5>
      <a:accent6>
        <a:srgbClr val="95C1D3"/>
      </a:accent6>
      <a:hlink>
        <a:srgbClr val="4BACC6"/>
      </a:hlink>
      <a:folHlink>
        <a:srgbClr val="FF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Custom Design">
  <a:themeElements>
    <a:clrScheme name="Toyota Colors">
      <a:dk1>
        <a:srgbClr val="DE2935"/>
      </a:dk1>
      <a:lt1>
        <a:sysClr val="window" lastClr="FFFFFF"/>
      </a:lt1>
      <a:dk2>
        <a:srgbClr val="BE2189"/>
      </a:dk2>
      <a:lt2>
        <a:srgbClr val="F8DB35"/>
      </a:lt2>
      <a:accent1>
        <a:srgbClr val="DE2935"/>
      </a:accent1>
      <a:accent2>
        <a:srgbClr val="E43090"/>
      </a:accent2>
      <a:accent3>
        <a:srgbClr val="F8DB35"/>
      </a:accent3>
      <a:accent4>
        <a:srgbClr val="A4AD3C"/>
      </a:accent4>
      <a:accent5>
        <a:srgbClr val="BE2189"/>
      </a:accent5>
      <a:accent6>
        <a:srgbClr val="95C1D3"/>
      </a:accent6>
      <a:hlink>
        <a:srgbClr val="4BACC6"/>
      </a:hlink>
      <a:folHlink>
        <a:srgbClr val="FF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F5DD7471F744145B1F883EE92C89E87" ma:contentTypeVersion="5" ma:contentTypeDescription="Create a new document." ma:contentTypeScope="" ma:versionID="ce2f7ef76eaeefa45f89d98e3e632f3c">
  <xsd:schema xmlns:xsd="http://www.w3.org/2001/XMLSchema" xmlns:xs="http://www.w3.org/2001/XMLSchema" xmlns:p="http://schemas.microsoft.com/office/2006/metadata/properties" xmlns:ns2="656fccda-520f-4be6-b35d-6940656ee924" xmlns:ns3="ae345e1a-e31a-49b1-a5b0-33d32bb6d0bb" targetNamespace="http://schemas.microsoft.com/office/2006/metadata/properties" ma:root="true" ma:fieldsID="8484490227324f65550907da2eb48f65" ns2:_="" ns3:_="">
    <xsd:import namespace="656fccda-520f-4be6-b35d-6940656ee924"/>
    <xsd:import namespace="ae345e1a-e31a-49b1-a5b0-33d32bb6d0bb"/>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6fccda-520f-4be6-b35d-6940656ee92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e345e1a-e31a-49b1-a5b0-33d32bb6d0b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B63AE7D-F466-4767-9E1C-B357008FE065}">
  <ds:schemaRefs>
    <ds:schemaRef ds:uri="http://schemas.microsoft.com/sharepoint/v3/contenttype/forms"/>
  </ds:schemaRefs>
</ds:datastoreItem>
</file>

<file path=customXml/itemProps2.xml><?xml version="1.0" encoding="utf-8"?>
<ds:datastoreItem xmlns:ds="http://schemas.openxmlformats.org/officeDocument/2006/customXml" ds:itemID="{D3E22E80-7797-4976-8A26-4F8E3EAE635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82E6026-5EA0-497F-BA7A-EC48BBD8F0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56fccda-520f-4be6-b35d-6940656ee924"/>
    <ds:schemaRef ds:uri="ae345e1a-e31a-49b1-a5b0-33d32bb6d0b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1825</TotalTime>
  <Words>613</Words>
  <Application>Microsoft Macintosh PowerPoint</Application>
  <PresentationFormat>On-screen Show (16:9)</PresentationFormat>
  <Paragraphs>49</Paragraphs>
  <Slides>12</Slides>
  <Notes>0</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12</vt:i4>
      </vt:variant>
    </vt:vector>
  </HeadingPairs>
  <TitlesOfParts>
    <vt:vector size="22" baseType="lpstr">
      <vt:lpstr>Arial</vt:lpstr>
      <vt:lpstr>Calibri</vt:lpstr>
      <vt:lpstr>Courier New</vt:lpstr>
      <vt:lpstr>Raleway</vt:lpstr>
      <vt:lpstr>Raleway Medium</vt:lpstr>
      <vt:lpstr>Office Theme</vt:lpstr>
      <vt:lpstr>1_Custom Design</vt:lpstr>
      <vt:lpstr>Custom Design</vt:lpstr>
      <vt:lpstr>2_Custom Design</vt:lpstr>
      <vt:lpstr>3_Custom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Harshavardhan Thirupathi (TCIN)</cp:lastModifiedBy>
  <cp:revision>86</cp:revision>
  <dcterms:created xsi:type="dcterms:W3CDTF">2021-01-27T12:37:27Z</dcterms:created>
  <dcterms:modified xsi:type="dcterms:W3CDTF">2021-05-21T09:12:21Z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0x0101006F5DD7471F744145B1F883EE92C89E87</vt:lpwstr>
  </property>
</Properties>
</file>

<file path=docProps/thumbnail.jpeg>
</file>